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35" autoAdjust="0"/>
    <p:restoredTop sz="94660"/>
  </p:normalViewPr>
  <p:slideViewPr>
    <p:cSldViewPr snapToGrid="0">
      <p:cViewPr varScale="1">
        <p:scale>
          <a:sx n="105" d="100"/>
          <a:sy n="105" d="100"/>
        </p:scale>
        <p:origin x="208" y="448"/>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3/6/17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3/6/17</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smtClean="0"/>
              <a:t>Drag picture to placeholder or click icon to add</a:t>
            </a:r>
            <a:endParaRPr/>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smtClean="0"/>
              <a:t>Drag picture to placeholder or click icon to add</a:t>
            </a:r>
            <a:endParaRPr/>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smtClean="0"/>
              <a:t>Drag picture to placeholder or click icon to add</a:t>
            </a:r>
            <a:endParaRPr/>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smtClean="0"/>
              <a:t>Drag picture to placeholder or click icon to add</a:t>
            </a:r>
            <a:endParaRPr/>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smtClean="0"/>
              <a:t>Drag picture to placeholder or click icon to add</a:t>
            </a:r>
            <a:endParaRPr/>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3/6/17</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r>
              <a:rPr sz="1000" dirty="0" smtClean="0">
                <a:solidFill>
                  <a:prstClr val="white">
                    <a:lumMod val="50000"/>
                  </a:prstClr>
                </a:solidFill>
                <a:latin typeface="Calibri Light" panose="020F0302020204030204" pitchFamily="34" charset="0"/>
                <a:cs typeface="Calibri" panose="020F0502020204030204" pitchFamily="34" charset="0"/>
              </a:rPr>
              <a:t>.</a:t>
            </a:r>
            <a:endParaRPr lang="en-US" sz="1000" dirty="0" smtClean="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smtClean="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smtClean="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mage result for pcit"/>
          <p:cNvPicPr>
            <a:picLocks noGrp="1" noChangeAspect="1" noChangeArrowheads="1"/>
          </p:cNvPicPr>
          <p:nvPr>
            <p:ph type="pic" sz="quarter" idx="10"/>
          </p:nvPr>
        </p:nvPicPr>
        <p:blipFill>
          <a:blip r:embed="rId2">
            <a:extLst>
              <a:ext uri="{28A0092B-C50C-407E-A947-70E740481C1C}">
                <a14:useLocalDpi xmlns:a14="http://schemas.microsoft.com/office/drawing/2010/main" val="0"/>
              </a:ext>
            </a:extLst>
          </a:blip>
          <a:srcRect l="18144" r="18144"/>
          <a:stretch>
            <a:fillRect/>
          </a:stretch>
        </p:blipFill>
        <p:spPr bwMode="auto">
          <a:xfrm>
            <a:off x="7142163" y="2084388"/>
            <a:ext cx="2354262" cy="2465387"/>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p:cNvSpPr>
            <a:spLocks noGrp="1"/>
          </p:cNvSpPr>
          <p:nvPr>
            <p:ph type="body" sz="quarter" idx="13"/>
          </p:nvPr>
        </p:nvSpPr>
        <p:spPr/>
        <p:txBody>
          <a:bodyPr/>
          <a:lstStyle/>
          <a:p>
            <a:r>
              <a:rPr lang="en-US" sz="2400" dirty="0" smtClean="0"/>
              <a:t>Parent-Child Interaction Therapy (PCIT)</a:t>
            </a:r>
            <a:endParaRPr lang="en-US" sz="2400" b="1" dirty="0"/>
          </a:p>
        </p:txBody>
      </p:sp>
      <p:sp>
        <p:nvSpPr>
          <p:cNvPr id="16" name="Text Placeholder 15"/>
          <p:cNvSpPr>
            <a:spLocks noGrp="1"/>
          </p:cNvSpPr>
          <p:nvPr>
            <p:ph type="body" sz="quarter" idx="14"/>
          </p:nvPr>
        </p:nvSpPr>
        <p:spPr/>
        <p:txBody>
          <a:bodyPr/>
          <a:lstStyle/>
          <a:p>
            <a:r>
              <a:rPr lang="en-US" i="1" dirty="0" smtClean="0"/>
              <a:t>Agency Name</a:t>
            </a:r>
            <a:endParaRPr lang="en-US" b="1" dirty="0"/>
          </a:p>
        </p:txBody>
      </p:sp>
      <p:sp>
        <p:nvSpPr>
          <p:cNvPr id="17" name="Text Placeholder 16"/>
          <p:cNvSpPr>
            <a:spLocks noGrp="1"/>
          </p:cNvSpPr>
          <p:nvPr>
            <p:ph type="body" sz="quarter" idx="15"/>
          </p:nvPr>
        </p:nvSpPr>
        <p:spPr/>
        <p:txBody>
          <a:bodyPr/>
          <a:lstStyle/>
          <a:p>
            <a:r>
              <a:rPr lang="en-US" dirty="0" smtClean="0"/>
              <a:t>Street Address</a:t>
            </a:r>
          </a:p>
          <a:p>
            <a:r>
              <a:rPr lang="en-US" dirty="0" smtClean="0"/>
              <a:t>City, State, Zip</a:t>
            </a:r>
            <a:endParaRPr lang="en-US" dirty="0"/>
          </a:p>
        </p:txBody>
      </p:sp>
      <p:sp>
        <p:nvSpPr>
          <p:cNvPr id="18" name="Text Placeholder 17"/>
          <p:cNvSpPr>
            <a:spLocks noGrp="1"/>
          </p:cNvSpPr>
          <p:nvPr>
            <p:ph type="body" sz="quarter" idx="16"/>
          </p:nvPr>
        </p:nvSpPr>
        <p:spPr/>
        <p:txBody>
          <a:bodyPr/>
          <a:lstStyle/>
          <a:p>
            <a:r>
              <a:rPr lang="en-US" dirty="0" smtClean="0"/>
              <a:t>Phone Number</a:t>
            </a:r>
            <a:endParaRPr lang="en-US" dirty="0"/>
          </a:p>
        </p:txBody>
      </p:sp>
      <p:sp>
        <p:nvSpPr>
          <p:cNvPr id="19" name="Text Placeholder 18"/>
          <p:cNvSpPr>
            <a:spLocks noGrp="1"/>
          </p:cNvSpPr>
          <p:nvPr>
            <p:ph type="body" sz="quarter" idx="17"/>
          </p:nvPr>
        </p:nvSpPr>
        <p:spPr/>
        <p:txBody>
          <a:bodyPr/>
          <a:lstStyle/>
          <a:p>
            <a:r>
              <a:rPr lang="en-US" dirty="0" smtClean="0"/>
              <a:t>email</a:t>
            </a:r>
            <a:endParaRPr lang="en-US" dirty="0"/>
          </a:p>
        </p:txBody>
      </p:sp>
      <p:sp>
        <p:nvSpPr>
          <p:cNvPr id="20" name="Text Placeholder 19"/>
          <p:cNvSpPr>
            <a:spLocks noGrp="1"/>
          </p:cNvSpPr>
          <p:nvPr>
            <p:ph type="body" sz="quarter" idx="18"/>
          </p:nvPr>
        </p:nvSpPr>
        <p:spPr/>
        <p:txBody>
          <a:bodyPr/>
          <a:lstStyle/>
          <a:p>
            <a:endParaRPr lang="en-US" dirty="0"/>
          </a:p>
        </p:txBody>
      </p:sp>
      <p:sp>
        <p:nvSpPr>
          <p:cNvPr id="21" name="Text Placeholder 20"/>
          <p:cNvSpPr>
            <a:spLocks noGrp="1"/>
          </p:cNvSpPr>
          <p:nvPr>
            <p:ph type="body" sz="quarter" idx="19"/>
          </p:nvPr>
        </p:nvSpPr>
        <p:spPr>
          <a:xfrm>
            <a:off x="429658" y="738130"/>
            <a:ext cx="2386694" cy="6074150"/>
          </a:xfrm>
          <a:solidFill>
            <a:schemeClr val="accent2">
              <a:lumMod val="20000"/>
              <a:lumOff val="80000"/>
            </a:schemeClr>
          </a:solidFill>
        </p:spPr>
        <p:txBody>
          <a:bodyPr/>
          <a:lstStyle/>
          <a:p>
            <a:r>
              <a:rPr lang="en-US" sz="1400" dirty="0" smtClean="0">
                <a:solidFill>
                  <a:schemeClr val="tx2"/>
                </a:solidFill>
              </a:rPr>
              <a:t>Is PCIT right for your family?  </a:t>
            </a:r>
          </a:p>
          <a:p>
            <a:r>
              <a:rPr lang="en-US" sz="1400" i="1" dirty="0" smtClean="0">
                <a:solidFill>
                  <a:schemeClr val="tx2"/>
                </a:solidFill>
              </a:rPr>
              <a:t>______________________</a:t>
            </a:r>
          </a:p>
          <a:p>
            <a:pPr marL="285750" indent="-285750">
              <a:buFont typeface="Wingdings" charset="2"/>
              <a:buChar char="Ø"/>
            </a:pPr>
            <a:r>
              <a:rPr lang="en-US" sz="1200" i="1" dirty="0" smtClean="0">
                <a:solidFill>
                  <a:schemeClr val="tx2"/>
                </a:solidFill>
              </a:rPr>
              <a:t>Do you have a 2 ½ to 6 year old child with challenging behaviors? </a:t>
            </a:r>
          </a:p>
          <a:p>
            <a:pPr marL="285750" indent="-285750">
              <a:buFont typeface="Wingdings" charset="2"/>
              <a:buChar char="Ø"/>
            </a:pPr>
            <a:r>
              <a:rPr lang="en-US" sz="1200" i="1" dirty="0" smtClean="0">
                <a:solidFill>
                  <a:schemeClr val="tx2"/>
                </a:solidFill>
              </a:rPr>
              <a:t>Do you worry about how to manage your child’s difficult behaviors? </a:t>
            </a:r>
            <a:endParaRPr lang="en-US" sz="1200" i="1" dirty="0">
              <a:solidFill>
                <a:schemeClr val="tx2"/>
              </a:solidFill>
            </a:endParaRPr>
          </a:p>
          <a:p>
            <a:r>
              <a:rPr lang="en-US" sz="1200" i="1" dirty="0" smtClean="0">
                <a:solidFill>
                  <a:schemeClr val="tx2"/>
                </a:solidFill>
              </a:rPr>
              <a:t>If yes, then PCIT might be right for you and your family! </a:t>
            </a:r>
          </a:p>
          <a:p>
            <a:r>
              <a:rPr lang="en-US" sz="1200" i="1" dirty="0" smtClean="0">
                <a:solidFill>
                  <a:schemeClr val="tx2"/>
                </a:solidFill>
              </a:rPr>
              <a:t>Contact us for more information and to schedule an appointment. We look forward to working with you! </a:t>
            </a:r>
          </a:p>
          <a:p>
            <a:endParaRPr lang="en-US" sz="1200" i="1" dirty="0">
              <a:solidFill>
                <a:schemeClr val="tx2"/>
              </a:solidFill>
            </a:endParaRPr>
          </a:p>
          <a:p>
            <a:endParaRPr lang="en-US" sz="1200" i="1" dirty="0" smtClean="0">
              <a:solidFill>
                <a:schemeClr val="tx2"/>
              </a:solidFill>
            </a:endParaRPr>
          </a:p>
          <a:p>
            <a:endParaRPr lang="en-US" sz="1200" i="1" dirty="0">
              <a:solidFill>
                <a:schemeClr val="tx2"/>
              </a:solidFill>
            </a:endParaRPr>
          </a:p>
          <a:p>
            <a:endParaRPr lang="en-US" sz="1200" i="1" dirty="0" smtClean="0">
              <a:solidFill>
                <a:schemeClr val="tx2"/>
              </a:solidFill>
            </a:endParaRPr>
          </a:p>
          <a:p>
            <a:endParaRPr lang="en-US" sz="1200" i="1" dirty="0" smtClean="0">
              <a:solidFill>
                <a:schemeClr val="tx2"/>
              </a:solidFill>
            </a:endParaRPr>
          </a:p>
          <a:p>
            <a:endParaRPr lang="en-US" sz="1400" i="1" dirty="0">
              <a:solidFill>
                <a:schemeClr val="tx2"/>
              </a:solidFill>
            </a:endParaRPr>
          </a:p>
          <a:p>
            <a:endParaRPr lang="en-US" sz="1400" i="1" dirty="0" smtClean="0">
              <a:solidFill>
                <a:schemeClr val="tx2"/>
              </a:solidFill>
            </a:endParaRPr>
          </a:p>
          <a:p>
            <a:endParaRPr lang="en-US" sz="1400" i="1" dirty="0">
              <a:solidFill>
                <a:schemeClr val="tx2"/>
              </a:solidFill>
            </a:endParaRPr>
          </a:p>
        </p:txBody>
      </p:sp>
      <p:sp>
        <p:nvSpPr>
          <p:cNvPr id="10" name="TextBox 9"/>
          <p:cNvSpPr txBox="1"/>
          <p:nvPr/>
        </p:nvSpPr>
        <p:spPr>
          <a:xfrm>
            <a:off x="7142163" y="5244947"/>
            <a:ext cx="2354262" cy="646331"/>
          </a:xfrm>
          <a:prstGeom prst="rect">
            <a:avLst/>
          </a:prstGeom>
          <a:noFill/>
        </p:spPr>
        <p:txBody>
          <a:bodyPr wrap="square" rtlCol="0">
            <a:spAutoFit/>
          </a:bodyPr>
          <a:lstStyle/>
          <a:p>
            <a:pPr algn="ctr"/>
            <a:r>
              <a:rPr lang="en-US" dirty="0" smtClean="0"/>
              <a:t>INSERT AGENCY LOGO HERE</a:t>
            </a:r>
            <a:endParaRPr lang="en-US" dirty="0"/>
          </a:p>
        </p:txBody>
      </p:sp>
      <p:sp>
        <p:nvSpPr>
          <p:cNvPr id="12" name="TextBox 11"/>
          <p:cNvSpPr txBox="1"/>
          <p:nvPr/>
        </p:nvSpPr>
        <p:spPr>
          <a:xfrm>
            <a:off x="3758184" y="848299"/>
            <a:ext cx="2449512" cy="3108543"/>
          </a:xfrm>
          <a:prstGeom prst="rect">
            <a:avLst/>
          </a:prstGeom>
          <a:noFill/>
        </p:spPr>
        <p:txBody>
          <a:bodyPr wrap="square" rtlCol="0">
            <a:spAutoFit/>
          </a:bodyPr>
          <a:lstStyle/>
          <a:p>
            <a:pPr algn="ctr"/>
            <a:r>
              <a:rPr lang="en-US" sz="2800" b="1" u="sng" dirty="0" smtClean="0">
                <a:solidFill>
                  <a:schemeClr val="accent6"/>
                </a:solidFill>
              </a:rPr>
              <a:t>PRIDE Skills </a:t>
            </a:r>
          </a:p>
          <a:p>
            <a:pPr algn="ctr"/>
            <a:endParaRPr lang="en-US" sz="2800" b="1" u="sng" dirty="0">
              <a:solidFill>
                <a:schemeClr val="accent6"/>
              </a:solidFill>
            </a:endParaRPr>
          </a:p>
          <a:p>
            <a:r>
              <a:rPr lang="en-US" sz="2800" b="1" u="sng" dirty="0" smtClean="0">
                <a:solidFill>
                  <a:schemeClr val="accent6"/>
                </a:solidFill>
              </a:rPr>
              <a:t>P</a:t>
            </a:r>
            <a:r>
              <a:rPr lang="en-US" sz="2800" dirty="0" smtClean="0">
                <a:solidFill>
                  <a:schemeClr val="accent6"/>
                </a:solidFill>
              </a:rPr>
              <a:t>raise</a:t>
            </a:r>
          </a:p>
          <a:p>
            <a:r>
              <a:rPr lang="en-US" sz="2800" b="1" u="sng" dirty="0" smtClean="0">
                <a:solidFill>
                  <a:schemeClr val="accent6"/>
                </a:solidFill>
              </a:rPr>
              <a:t>R</a:t>
            </a:r>
            <a:r>
              <a:rPr lang="en-US" sz="2800" dirty="0" smtClean="0">
                <a:solidFill>
                  <a:schemeClr val="accent6"/>
                </a:solidFill>
              </a:rPr>
              <a:t>eflect</a:t>
            </a:r>
          </a:p>
          <a:p>
            <a:r>
              <a:rPr lang="en-US" sz="2800" b="1" u="sng" dirty="0" smtClean="0">
                <a:solidFill>
                  <a:schemeClr val="accent6"/>
                </a:solidFill>
              </a:rPr>
              <a:t>I</a:t>
            </a:r>
            <a:r>
              <a:rPr lang="en-US" sz="2800" dirty="0" smtClean="0">
                <a:solidFill>
                  <a:schemeClr val="accent6"/>
                </a:solidFill>
              </a:rPr>
              <a:t>mitate</a:t>
            </a:r>
          </a:p>
          <a:p>
            <a:r>
              <a:rPr lang="en-US" sz="2800" b="1" u="sng" dirty="0" smtClean="0">
                <a:solidFill>
                  <a:schemeClr val="accent6"/>
                </a:solidFill>
              </a:rPr>
              <a:t>D</a:t>
            </a:r>
            <a:r>
              <a:rPr lang="en-US" sz="2800" dirty="0" smtClean="0">
                <a:solidFill>
                  <a:schemeClr val="accent6"/>
                </a:solidFill>
              </a:rPr>
              <a:t>escribe</a:t>
            </a:r>
          </a:p>
          <a:p>
            <a:r>
              <a:rPr lang="en-US" sz="2800" b="1" u="sng" dirty="0" smtClean="0">
                <a:solidFill>
                  <a:schemeClr val="accent6"/>
                </a:solidFill>
              </a:rPr>
              <a:t>E</a:t>
            </a:r>
            <a:r>
              <a:rPr lang="en-US" sz="2800" dirty="0" smtClean="0">
                <a:solidFill>
                  <a:schemeClr val="accent6"/>
                </a:solidFill>
              </a:rPr>
              <a:t>njoy</a:t>
            </a:r>
            <a:endParaRPr lang="en-US" sz="2800" dirty="0">
              <a:solidFill>
                <a:schemeClr val="accent6"/>
              </a:solidFill>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119" y="4899736"/>
            <a:ext cx="2079772" cy="1559830"/>
          </a:xfrm>
          <a:prstGeom prst="rect">
            <a:avLst/>
          </a:prstGeom>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457200" y="668983"/>
            <a:ext cx="2450592" cy="501459"/>
          </a:xfrm>
        </p:spPr>
        <p:txBody>
          <a:bodyPr/>
          <a:lstStyle/>
          <a:p>
            <a:pPr algn="ctr"/>
            <a:r>
              <a:rPr lang="en-US" sz="1500" dirty="0"/>
              <a:t>Parent-Child Interaction Therapy (PCIT)</a:t>
            </a:r>
          </a:p>
        </p:txBody>
      </p:sp>
      <p:sp>
        <p:nvSpPr>
          <p:cNvPr id="28" name="Text Placeholder 27"/>
          <p:cNvSpPr>
            <a:spLocks noGrp="1"/>
          </p:cNvSpPr>
          <p:nvPr>
            <p:ph type="body" sz="quarter" idx="21"/>
          </p:nvPr>
        </p:nvSpPr>
        <p:spPr>
          <a:xfrm>
            <a:off x="3846229" y="675999"/>
            <a:ext cx="2444843" cy="6161332"/>
          </a:xfrm>
          <a:solidFill>
            <a:schemeClr val="accent2">
              <a:lumMod val="20000"/>
              <a:lumOff val="80000"/>
            </a:schemeClr>
          </a:solidFill>
        </p:spPr>
        <p:txBody>
          <a:bodyPr/>
          <a:lstStyle/>
          <a:p>
            <a:pPr algn="ctr"/>
            <a:r>
              <a:rPr lang="en-US" sz="1500" dirty="0" smtClean="0"/>
              <a:t>How Does PCIT Work?</a:t>
            </a:r>
          </a:p>
          <a:p>
            <a:pPr algn="ctr">
              <a:spcBef>
                <a:spcPts val="400"/>
              </a:spcBef>
            </a:pPr>
            <a:r>
              <a:rPr lang="en-US" sz="1100" dirty="0" smtClean="0"/>
              <a:t>PCIT is an exceptionally effective treatment backed by over 30 years of research. Live coaching is a hallmark of PCIT. The </a:t>
            </a:r>
            <a:r>
              <a:rPr lang="en-US" sz="1100" smtClean="0"/>
              <a:t>therapist </a:t>
            </a:r>
            <a:r>
              <a:rPr lang="en-US" sz="1100" smtClean="0"/>
              <a:t>observes </a:t>
            </a:r>
            <a:r>
              <a:rPr lang="en-US" sz="1100" dirty="0" smtClean="0"/>
              <a:t>the caregiver and child together, then provide </a:t>
            </a:r>
            <a:r>
              <a:rPr lang="en-US" sz="1100" smtClean="0"/>
              <a:t>coaching </a:t>
            </a:r>
            <a:r>
              <a:rPr lang="en-US" sz="1100" smtClean="0"/>
              <a:t>on </a:t>
            </a:r>
            <a:r>
              <a:rPr lang="en-US" sz="1100" dirty="0" smtClean="0"/>
              <a:t>the PCIT skills. Caregivers and therapists work together to manage challenging child behaviors.</a:t>
            </a:r>
          </a:p>
          <a:p>
            <a:pPr algn="ctr">
              <a:spcBef>
                <a:spcPts val="400"/>
              </a:spcBef>
            </a:pPr>
            <a:endParaRPr lang="en-US" sz="1100" dirty="0"/>
          </a:p>
          <a:p>
            <a:pPr algn="ctr">
              <a:spcBef>
                <a:spcPts val="400"/>
              </a:spcBef>
            </a:pPr>
            <a:endParaRPr lang="en-US" sz="1100" dirty="0" smtClean="0"/>
          </a:p>
          <a:p>
            <a:pPr algn="ctr">
              <a:spcBef>
                <a:spcPts val="400"/>
              </a:spcBef>
            </a:pPr>
            <a:endParaRPr lang="en-US" sz="1100" dirty="0"/>
          </a:p>
          <a:p>
            <a:pPr algn="ctr">
              <a:spcBef>
                <a:spcPts val="400"/>
              </a:spcBef>
            </a:pPr>
            <a:endParaRPr lang="en-US" sz="1100" dirty="0" smtClean="0"/>
          </a:p>
          <a:p>
            <a:pPr algn="ctr"/>
            <a:r>
              <a:rPr lang="en-US" sz="1200" dirty="0" smtClean="0"/>
              <a:t>Advantages of Live Coaching:</a:t>
            </a:r>
          </a:p>
          <a:p>
            <a:pPr marL="171450" indent="-171450">
              <a:spcBef>
                <a:spcPts val="400"/>
              </a:spcBef>
              <a:buFont typeface="Wingdings" charset="2"/>
              <a:buChar char="Ø"/>
            </a:pPr>
            <a:r>
              <a:rPr lang="en-US" sz="1100" dirty="0" smtClean="0"/>
              <a:t>Skills are acquired rapidly by caregivers, as they practice in the moment with therapist support. </a:t>
            </a:r>
          </a:p>
          <a:p>
            <a:pPr marL="171450" indent="-171450">
              <a:spcBef>
                <a:spcPts val="400"/>
              </a:spcBef>
              <a:buFont typeface="Wingdings" charset="2"/>
              <a:buChar char="Ø"/>
            </a:pPr>
            <a:r>
              <a:rPr lang="en-US" sz="1100" dirty="0" smtClean="0"/>
              <a:t>Therapists provide caring support as caregivers gain confidence and master their skills. </a:t>
            </a:r>
          </a:p>
          <a:p>
            <a:pPr marL="171450" indent="-171450">
              <a:spcBef>
                <a:spcPts val="400"/>
              </a:spcBef>
              <a:buFont typeface="Wingdings" charset="2"/>
              <a:buChar char="Ø"/>
            </a:pPr>
            <a:r>
              <a:rPr lang="en-US" sz="1100" dirty="0" smtClean="0"/>
              <a:t>Therapists provide immediate feedback about strategies to manage the child’s challenging behaviors. </a:t>
            </a:r>
          </a:p>
        </p:txBody>
      </p:sp>
      <p:sp>
        <p:nvSpPr>
          <p:cNvPr id="68" name="Text Placeholder 67"/>
          <p:cNvSpPr>
            <a:spLocks noGrp="1"/>
          </p:cNvSpPr>
          <p:nvPr>
            <p:ph type="body" sz="quarter" idx="28"/>
          </p:nvPr>
        </p:nvSpPr>
        <p:spPr>
          <a:xfrm>
            <a:off x="7235571" y="717535"/>
            <a:ext cx="2359152" cy="237054"/>
          </a:xfrm>
        </p:spPr>
        <p:txBody>
          <a:bodyPr/>
          <a:lstStyle/>
          <a:p>
            <a:pPr algn="ctr"/>
            <a:r>
              <a:rPr lang="en-US" sz="1400" smtClean="0"/>
              <a:t>Who is PCIT for? </a:t>
            </a:r>
            <a:endParaRPr lang="en-US" sz="1400" dirty="0"/>
          </a:p>
        </p:txBody>
      </p:sp>
      <p:sp>
        <p:nvSpPr>
          <p:cNvPr id="42" name="Text Placeholder 41"/>
          <p:cNvSpPr>
            <a:spLocks noGrp="1"/>
          </p:cNvSpPr>
          <p:nvPr>
            <p:ph type="body" sz="quarter" idx="31"/>
          </p:nvPr>
        </p:nvSpPr>
        <p:spPr>
          <a:xfrm>
            <a:off x="361709" y="1264749"/>
            <a:ext cx="2656240" cy="1475067"/>
          </a:xfrm>
        </p:spPr>
        <p:txBody>
          <a:bodyPr/>
          <a:lstStyle/>
          <a:p>
            <a:pPr marL="0" lvl="0" indent="0" algn="ctr">
              <a:lnSpc>
                <a:spcPct val="114000"/>
              </a:lnSpc>
              <a:spcBef>
                <a:spcPts val="0"/>
              </a:spcBef>
              <a:spcAft>
                <a:spcPts val="800"/>
              </a:spcAft>
              <a:buNone/>
            </a:pPr>
            <a:r>
              <a:rPr lang="en-US" sz="1100" dirty="0" smtClean="0"/>
              <a:t>PCIT is a short-term, specialized behavior management program designed for young children experiencing behavioral and/or emotional difficulties and their families. PCIT teaches caregivers to manage their child’s difficult behaviors, while increasing their positive behaviors. PCIT works with the child and caregiver together to improve behavior and reduce parenting stress. </a:t>
            </a:r>
            <a:endParaRPr lang="en-US" sz="1100" dirty="0"/>
          </a:p>
        </p:txBody>
      </p:sp>
      <p:sp>
        <p:nvSpPr>
          <p:cNvPr id="92" name="Text Placeholder 91"/>
          <p:cNvSpPr>
            <a:spLocks noGrp="1"/>
          </p:cNvSpPr>
          <p:nvPr>
            <p:ph type="body" sz="quarter" idx="33"/>
          </p:nvPr>
        </p:nvSpPr>
        <p:spPr/>
        <p:txBody>
          <a:bodyPr/>
          <a:lstStyle/>
          <a:p>
            <a:pPr marL="0" indent="0">
              <a:buNone/>
            </a:pPr>
            <a:r>
              <a:rPr lang="en-US" sz="1100" dirty="0" smtClean="0"/>
              <a:t>Children ages 2 ½ to 6 who display any or all of the following: </a:t>
            </a:r>
          </a:p>
          <a:p>
            <a:r>
              <a:rPr lang="en-US" sz="1100" dirty="0" smtClean="0"/>
              <a:t>Parent-child relational problems</a:t>
            </a:r>
          </a:p>
          <a:p>
            <a:r>
              <a:rPr lang="en-US" sz="1100" dirty="0" smtClean="0"/>
              <a:t>Refusal and defiance of adult requests</a:t>
            </a:r>
          </a:p>
          <a:p>
            <a:r>
              <a:rPr lang="en-US" sz="1100" dirty="0" smtClean="0"/>
              <a:t>Easy loss of temper</a:t>
            </a:r>
          </a:p>
          <a:p>
            <a:r>
              <a:rPr lang="en-US" sz="1100" dirty="0" smtClean="0"/>
              <a:t>Purposeful annoyance of others </a:t>
            </a:r>
          </a:p>
          <a:p>
            <a:r>
              <a:rPr lang="en-US" sz="1100" dirty="0" smtClean="0"/>
              <a:t>Destruction of property</a:t>
            </a:r>
          </a:p>
          <a:p>
            <a:r>
              <a:rPr lang="en-US" sz="1100" dirty="0" smtClean="0"/>
              <a:t>Difficulty staying seated</a:t>
            </a:r>
          </a:p>
          <a:p>
            <a:r>
              <a:rPr lang="en-US" sz="1100" dirty="0" smtClean="0"/>
              <a:t>Difficulty playing quietly </a:t>
            </a:r>
          </a:p>
          <a:p>
            <a:r>
              <a:rPr lang="en-US" sz="1100" dirty="0" smtClean="0"/>
              <a:t>Difficulty taking turns</a:t>
            </a:r>
            <a:endParaRPr lang="en-US" sz="1100" dirty="0"/>
          </a:p>
        </p:txBody>
      </p:sp>
      <p:sp>
        <p:nvSpPr>
          <p:cNvPr id="94" name="Text Placeholder 93"/>
          <p:cNvSpPr>
            <a:spLocks noGrp="1"/>
          </p:cNvSpPr>
          <p:nvPr>
            <p:ph type="body" sz="quarter" idx="35"/>
          </p:nvPr>
        </p:nvSpPr>
        <p:spPr>
          <a:xfrm>
            <a:off x="7235571" y="4657344"/>
            <a:ext cx="2359152" cy="2121006"/>
          </a:xfrm>
        </p:spPr>
        <p:txBody>
          <a:bodyPr/>
          <a:lstStyle/>
          <a:p>
            <a:r>
              <a:rPr lang="en-US" sz="1100" dirty="0" smtClean="0"/>
              <a:t>Biological parents</a:t>
            </a:r>
          </a:p>
          <a:p>
            <a:r>
              <a:rPr lang="en-US" sz="1100" dirty="0" smtClean="0"/>
              <a:t>Foster parents</a:t>
            </a:r>
          </a:p>
          <a:p>
            <a:r>
              <a:rPr lang="en-US" sz="1100" dirty="0" smtClean="0"/>
              <a:t>Adoptive parents</a:t>
            </a:r>
          </a:p>
          <a:p>
            <a:r>
              <a:rPr lang="en-US" sz="1100" dirty="0" smtClean="0"/>
              <a:t>Legal guardian</a:t>
            </a:r>
          </a:p>
          <a:p>
            <a:r>
              <a:rPr lang="en-US" sz="1100" dirty="0" smtClean="0"/>
              <a:t>Grandparents </a:t>
            </a:r>
          </a:p>
          <a:p>
            <a:r>
              <a:rPr lang="en-US" sz="1100" dirty="0" smtClean="0"/>
              <a:t>Kinship caregivers </a:t>
            </a:r>
            <a:endParaRPr lang="en-US" sz="1100" dirty="0"/>
          </a:p>
        </p:txBody>
      </p:sp>
      <p:cxnSp>
        <p:nvCxnSpPr>
          <p:cNvPr id="7" name="Straight Connector 6"/>
          <p:cNvCxnSpPr/>
          <p:nvPr/>
        </p:nvCxnSpPr>
        <p:spPr>
          <a:xfrm>
            <a:off x="457199" y="1249853"/>
            <a:ext cx="2450592"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57199" y="3883753"/>
            <a:ext cx="2450592"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64533" y="3591365"/>
            <a:ext cx="2450592" cy="292388"/>
          </a:xfrm>
          <a:prstGeom prst="rect">
            <a:avLst/>
          </a:prstGeom>
          <a:noFill/>
        </p:spPr>
        <p:txBody>
          <a:bodyPr wrap="square" rtlCol="0">
            <a:spAutoFit/>
          </a:bodyPr>
          <a:lstStyle/>
          <a:p>
            <a:pPr algn="ctr"/>
            <a:r>
              <a:rPr lang="en-US" sz="1300" dirty="0" smtClean="0">
                <a:solidFill>
                  <a:schemeClr val="accent1"/>
                </a:solidFill>
              </a:rPr>
              <a:t>What is PCIT? </a:t>
            </a:r>
            <a:endParaRPr lang="en-US" sz="1300" dirty="0">
              <a:solidFill>
                <a:schemeClr val="accent1"/>
              </a:solidFill>
            </a:endParaRPr>
          </a:p>
        </p:txBody>
      </p:sp>
      <p:sp>
        <p:nvSpPr>
          <p:cNvPr id="10" name="TextBox 9"/>
          <p:cNvSpPr txBox="1"/>
          <p:nvPr/>
        </p:nvSpPr>
        <p:spPr>
          <a:xfrm>
            <a:off x="457199" y="3986115"/>
            <a:ext cx="2450592" cy="430887"/>
          </a:xfrm>
          <a:prstGeom prst="rect">
            <a:avLst/>
          </a:prstGeom>
          <a:noFill/>
        </p:spPr>
        <p:txBody>
          <a:bodyPr wrap="square" rtlCol="0">
            <a:spAutoFit/>
          </a:bodyPr>
          <a:lstStyle/>
          <a:p>
            <a:pPr algn="ctr"/>
            <a:r>
              <a:rPr lang="en-US" sz="1100" dirty="0" smtClean="0"/>
              <a:t>PCIT consists of weekly sessions conducted in two treatment phases. </a:t>
            </a:r>
            <a:endParaRPr lang="en-US" sz="1100" dirty="0"/>
          </a:p>
        </p:txBody>
      </p:sp>
      <p:sp>
        <p:nvSpPr>
          <p:cNvPr id="11" name="TextBox 10"/>
          <p:cNvSpPr txBox="1"/>
          <p:nvPr/>
        </p:nvSpPr>
        <p:spPr>
          <a:xfrm>
            <a:off x="376380" y="4471365"/>
            <a:ext cx="2560749" cy="292388"/>
          </a:xfrm>
          <a:prstGeom prst="rect">
            <a:avLst/>
          </a:prstGeom>
          <a:noFill/>
        </p:spPr>
        <p:txBody>
          <a:bodyPr wrap="square" rtlCol="0">
            <a:spAutoFit/>
          </a:bodyPr>
          <a:lstStyle/>
          <a:p>
            <a:pPr algn="ctr"/>
            <a:r>
              <a:rPr lang="en-US" sz="1300" i="1" dirty="0" smtClean="0">
                <a:solidFill>
                  <a:schemeClr val="accent1"/>
                </a:solidFill>
              </a:rPr>
              <a:t>Child-Directed Interaction (CDI) </a:t>
            </a:r>
            <a:endParaRPr lang="en-US" sz="1300" i="1" dirty="0">
              <a:solidFill>
                <a:schemeClr val="accent1"/>
              </a:solidFill>
            </a:endParaRPr>
          </a:p>
        </p:txBody>
      </p:sp>
      <p:sp>
        <p:nvSpPr>
          <p:cNvPr id="12" name="TextBox 11"/>
          <p:cNvSpPr txBox="1"/>
          <p:nvPr/>
        </p:nvSpPr>
        <p:spPr>
          <a:xfrm>
            <a:off x="457199" y="4799827"/>
            <a:ext cx="2560749" cy="769441"/>
          </a:xfrm>
          <a:prstGeom prst="rect">
            <a:avLst/>
          </a:prstGeom>
          <a:noFill/>
        </p:spPr>
        <p:txBody>
          <a:bodyPr wrap="square" rtlCol="0">
            <a:spAutoFit/>
          </a:bodyPr>
          <a:lstStyle/>
          <a:p>
            <a:pPr algn="ctr"/>
            <a:r>
              <a:rPr lang="en-US" sz="1100" dirty="0" smtClean="0"/>
              <a:t>Caregivers are taught the PRIDE skills: </a:t>
            </a:r>
            <a:r>
              <a:rPr lang="en-US" sz="1100" b="1" u="sng" dirty="0" smtClean="0"/>
              <a:t>P</a:t>
            </a:r>
            <a:r>
              <a:rPr lang="en-US" sz="1100" dirty="0" smtClean="0"/>
              <a:t>raise, </a:t>
            </a:r>
            <a:r>
              <a:rPr lang="en-US" sz="1100" b="1" u="sng" dirty="0" smtClean="0"/>
              <a:t>R</a:t>
            </a:r>
            <a:r>
              <a:rPr lang="en-US" sz="1100" dirty="0" smtClean="0"/>
              <a:t>eflect, </a:t>
            </a:r>
            <a:r>
              <a:rPr lang="en-US" sz="1100" b="1" u="sng" dirty="0" smtClean="0"/>
              <a:t>I</a:t>
            </a:r>
            <a:r>
              <a:rPr lang="en-US" sz="1100" dirty="0" smtClean="0"/>
              <a:t>mitate</a:t>
            </a:r>
            <a:r>
              <a:rPr lang="en-US" sz="1100" dirty="0" smtClean="0"/>
              <a:t>, </a:t>
            </a:r>
            <a:r>
              <a:rPr lang="en-US" sz="1100" b="1" u="sng" dirty="0" smtClean="0"/>
              <a:t>D</a:t>
            </a:r>
            <a:r>
              <a:rPr lang="en-US" sz="1100" dirty="0" smtClean="0"/>
              <a:t>escribe </a:t>
            </a:r>
            <a:r>
              <a:rPr lang="en-US" sz="1100" dirty="0" smtClean="0"/>
              <a:t>and </a:t>
            </a:r>
            <a:r>
              <a:rPr lang="en-US" sz="1100" b="1" u="sng" dirty="0" smtClean="0"/>
              <a:t>E</a:t>
            </a:r>
            <a:r>
              <a:rPr lang="en-US" sz="1100" dirty="0" smtClean="0"/>
              <a:t>njoyment. These skills promote positive child behaviors. </a:t>
            </a:r>
            <a:endParaRPr lang="en-US" sz="1100" dirty="0"/>
          </a:p>
        </p:txBody>
      </p:sp>
      <p:sp>
        <p:nvSpPr>
          <p:cNvPr id="13" name="Rectangle 12"/>
          <p:cNvSpPr/>
          <p:nvPr/>
        </p:nvSpPr>
        <p:spPr>
          <a:xfrm>
            <a:off x="361709" y="5625286"/>
            <a:ext cx="2656240" cy="292388"/>
          </a:xfrm>
          <a:prstGeom prst="rect">
            <a:avLst/>
          </a:prstGeom>
        </p:spPr>
        <p:txBody>
          <a:bodyPr wrap="none">
            <a:spAutoFit/>
          </a:bodyPr>
          <a:lstStyle/>
          <a:p>
            <a:pPr algn="ctr"/>
            <a:r>
              <a:rPr lang="en-US" sz="1300" i="1" dirty="0" smtClean="0">
                <a:solidFill>
                  <a:schemeClr val="accent1"/>
                </a:solidFill>
              </a:rPr>
              <a:t>Parent-Directed </a:t>
            </a:r>
            <a:r>
              <a:rPr lang="en-US" sz="1300" i="1" dirty="0">
                <a:solidFill>
                  <a:schemeClr val="accent1"/>
                </a:solidFill>
              </a:rPr>
              <a:t>Interaction </a:t>
            </a:r>
            <a:r>
              <a:rPr lang="en-US" sz="1300" i="1" dirty="0" smtClean="0">
                <a:solidFill>
                  <a:schemeClr val="accent1"/>
                </a:solidFill>
              </a:rPr>
              <a:t>(PDI</a:t>
            </a:r>
            <a:r>
              <a:rPr lang="en-US" sz="1300" i="1" dirty="0">
                <a:solidFill>
                  <a:schemeClr val="accent1"/>
                </a:solidFill>
              </a:rPr>
              <a:t>) </a:t>
            </a:r>
          </a:p>
        </p:txBody>
      </p:sp>
      <p:sp>
        <p:nvSpPr>
          <p:cNvPr id="14" name="TextBox 13"/>
          <p:cNvSpPr txBox="1"/>
          <p:nvPr/>
        </p:nvSpPr>
        <p:spPr>
          <a:xfrm>
            <a:off x="449864" y="5898612"/>
            <a:ext cx="2479930" cy="938719"/>
          </a:xfrm>
          <a:prstGeom prst="rect">
            <a:avLst/>
          </a:prstGeom>
          <a:noFill/>
        </p:spPr>
        <p:txBody>
          <a:bodyPr wrap="square" rtlCol="0">
            <a:spAutoFit/>
          </a:bodyPr>
          <a:lstStyle/>
          <a:p>
            <a:pPr algn="ctr"/>
            <a:r>
              <a:rPr lang="en-US" sz="1100" dirty="0" smtClean="0"/>
              <a:t>Caregivers learn to use effective commands and discipline procedures. The PCIT therapist helps caregivers manage their child’s behaviors in many settings. </a:t>
            </a:r>
            <a:endParaRPr lang="en-US" sz="1100" dirty="0"/>
          </a:p>
        </p:txBody>
      </p:sp>
      <p:cxnSp>
        <p:nvCxnSpPr>
          <p:cNvPr id="30" name="Straight Connector 29"/>
          <p:cNvCxnSpPr/>
          <p:nvPr/>
        </p:nvCxnSpPr>
        <p:spPr>
          <a:xfrm>
            <a:off x="3974592" y="999754"/>
            <a:ext cx="218236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974592" y="4490474"/>
            <a:ext cx="2182368"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rotWithShape="1">
          <a:blip r:embed="rId2">
            <a:extLst>
              <a:ext uri="{28A0092B-C50C-407E-A947-70E740481C1C}">
                <a14:useLocalDpi xmlns:a14="http://schemas.microsoft.com/office/drawing/2010/main" val="0"/>
              </a:ext>
            </a:extLst>
          </a:blip>
          <a:srcRect l="5219" t="6542" b="8990"/>
          <a:stretch/>
        </p:blipFill>
        <p:spPr>
          <a:xfrm>
            <a:off x="4205409" y="3065311"/>
            <a:ext cx="1705275" cy="1052108"/>
          </a:xfrm>
          <a:prstGeom prst="rect">
            <a:avLst/>
          </a:prstGeom>
        </p:spPr>
      </p:pic>
      <p:cxnSp>
        <p:nvCxnSpPr>
          <p:cNvPr id="43" name="Straight Connector 42"/>
          <p:cNvCxnSpPr/>
          <p:nvPr/>
        </p:nvCxnSpPr>
        <p:spPr>
          <a:xfrm>
            <a:off x="7189851" y="1012129"/>
            <a:ext cx="2450592"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4" name="Text Placeholder 67"/>
          <p:cNvSpPr>
            <a:spLocks noGrp="1"/>
          </p:cNvSpPr>
          <p:nvPr>
            <p:ph type="body" sz="quarter" idx="28"/>
          </p:nvPr>
        </p:nvSpPr>
        <p:spPr>
          <a:xfrm>
            <a:off x="7144131" y="4130682"/>
            <a:ext cx="2359152" cy="237054"/>
          </a:xfrm>
        </p:spPr>
        <p:txBody>
          <a:bodyPr/>
          <a:lstStyle/>
          <a:p>
            <a:pPr algn="ctr"/>
            <a:r>
              <a:rPr lang="en-US" sz="1400" dirty="0" smtClean="0"/>
              <a:t>Who are </a:t>
            </a:r>
            <a:r>
              <a:rPr lang="en-US" sz="1400" smtClean="0"/>
              <a:t>appropriate caregivers for PCIT? </a:t>
            </a:r>
            <a:endParaRPr lang="en-US" sz="1400" dirty="0"/>
          </a:p>
        </p:txBody>
      </p:sp>
      <p:cxnSp>
        <p:nvCxnSpPr>
          <p:cNvPr id="45" name="Straight Connector 44"/>
          <p:cNvCxnSpPr/>
          <p:nvPr/>
        </p:nvCxnSpPr>
        <p:spPr>
          <a:xfrm>
            <a:off x="7144131" y="4471365"/>
            <a:ext cx="2450592" cy="0"/>
          </a:xfrm>
          <a:prstGeom prst="line">
            <a:avLst/>
          </a:prstGeom>
          <a:ln>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1640321</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2012-09-28T22:24:00+00:00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TP103488177</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861162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MIDDLEEAST\v-keerth</DisplayName>
        <AccountId>2799</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Props1.xml><?xml version="1.0" encoding="utf-8"?>
<ds:datastoreItem xmlns:ds="http://schemas.openxmlformats.org/officeDocument/2006/customXml" ds:itemID="{D75A730E-BF7E-4CFE-BE08-FC328D01E5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A3EB0E-C7E2-44E2-9B5A-9DE34434D9B6}">
  <ds:schemaRefs>
    <ds:schemaRef ds:uri="http://schemas.microsoft.com/sharepoint/v3/contenttype/forms"/>
  </ds:schemaRefs>
</ds:datastoreItem>
</file>

<file path=customXml/itemProps3.xml><?xml version="1.0" encoding="utf-8"?>
<ds:datastoreItem xmlns:ds="http://schemas.openxmlformats.org/officeDocument/2006/customXml" ds:itemID="{8F29565D-7576-4959-938A-8657EF9C0B68}">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
  <TotalTime>0</TotalTime>
  <Words>399</Words>
  <Application>Microsoft Macintosh PowerPoint</Application>
  <PresentationFormat>Custom</PresentationFormat>
  <Paragraphs>61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Constantia</vt:lpstr>
      <vt:lpstr>Wingdings</vt:lpstr>
      <vt:lpstr>Travel Brochure 11 x 8.5</vt:lpstr>
      <vt:lpstr>PowerPoint Presentation</vt:lpstr>
      <vt:lpstr>PowerPoint Presentation</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
  <cp:revision>1</cp:revision>
  <dcterms:created xsi:type="dcterms:W3CDTF">2017-02-23T18:16:06Z</dcterms:created>
  <dcterms:modified xsi:type="dcterms:W3CDTF">2017-03-06T23:03:48Z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